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0"/>
  </p:notesMasterIdLst>
  <p:handoutMasterIdLst>
    <p:handoutMasterId r:id="rId51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4" r:id="rId43"/>
    <p:sldId id="323" r:id="rId44"/>
    <p:sldId id="288" r:id="rId45"/>
    <p:sldId id="289" r:id="rId46"/>
    <p:sldId id="320" r:id="rId47"/>
    <p:sldId id="274" r:id="rId48"/>
    <p:sldId id="329" r:id="rId49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5" d="100"/>
          <a:sy n="75" d="100"/>
        </p:scale>
        <p:origin x="1181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6/11/relationships/changesInfo" Target="changesInfos/changesInfo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&lt;Walter Medina&gt;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&lt;16/12/2024&gt;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Charts</a:t>
            </a:r>
          </a:p>
          <a:p>
            <a:pPr lvl="1"/>
            <a:r>
              <a:rPr lang="en-US" dirty="0"/>
              <a:t>Flights Number vs Payload</a:t>
            </a:r>
          </a:p>
          <a:p>
            <a:pPr lvl="1"/>
            <a:r>
              <a:rPr lang="en-US" dirty="0"/>
              <a:t>Flights Number vs Launch Site</a:t>
            </a:r>
          </a:p>
          <a:p>
            <a:pPr lvl="1"/>
            <a:r>
              <a:rPr lang="en-US" dirty="0"/>
              <a:t>Payload Mass(Kg) vs Launch Site</a:t>
            </a:r>
          </a:p>
          <a:p>
            <a:pPr lvl="1"/>
            <a:r>
              <a:rPr lang="en-US" dirty="0"/>
              <a:t>Payload Mass(Kg) vs Orbit type</a:t>
            </a:r>
          </a:p>
          <a:p>
            <a:r>
              <a:rPr lang="en-US" dirty="0"/>
              <a:t>Analysis</a:t>
            </a:r>
          </a:p>
          <a:p>
            <a:pPr lvl="1"/>
            <a:r>
              <a:rPr lang="en-US" dirty="0"/>
              <a:t>Correlation different variables.</a:t>
            </a:r>
          </a:p>
          <a:p>
            <a:pPr lvl="1"/>
            <a:r>
              <a:rPr lang="en-US" dirty="0"/>
              <a:t>Some comparisons among categories showing the relationship.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Some queries like:</a:t>
            </a:r>
          </a:p>
          <a:p>
            <a:pPr lvl="1"/>
            <a:r>
              <a:rPr lang="en-US" dirty="0"/>
              <a:t>Distinct launch sites</a:t>
            </a:r>
          </a:p>
          <a:p>
            <a:pPr lvl="1"/>
            <a:r>
              <a:rPr lang="en-US" dirty="0"/>
              <a:t>Total payload mass carried by boosters</a:t>
            </a:r>
          </a:p>
          <a:p>
            <a:pPr lvl="1"/>
            <a:r>
              <a:rPr lang="en-US" dirty="0"/>
              <a:t>Some Average</a:t>
            </a:r>
          </a:p>
          <a:p>
            <a:pPr lvl="1"/>
            <a:r>
              <a:rPr lang="en-US" dirty="0"/>
              <a:t>Dates of successful landing</a:t>
            </a:r>
          </a:p>
          <a:p>
            <a:pPr lvl="1"/>
            <a:r>
              <a:rPr lang="en-US" dirty="0"/>
              <a:t>Names of boosters with some conditions</a:t>
            </a:r>
          </a:p>
          <a:p>
            <a:pPr lvl="1"/>
            <a:r>
              <a:rPr lang="en-US" dirty="0"/>
              <a:t>Total of failed missions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- Markers indicating Launch Sites with up pop up label</a:t>
            </a:r>
          </a:p>
          <a:p>
            <a:pPr>
              <a:buFontTx/>
              <a:buChar char="-"/>
            </a:pPr>
            <a:r>
              <a:rPr lang="en-US" dirty="0"/>
              <a:t>Colored markers</a:t>
            </a:r>
          </a:p>
          <a:p>
            <a:pPr lvl="1">
              <a:buFontTx/>
              <a:buChar char="-"/>
            </a:pPr>
            <a:r>
              <a:rPr lang="en-US" dirty="0"/>
              <a:t>Successful: Green</a:t>
            </a:r>
          </a:p>
          <a:p>
            <a:pPr lvl="1">
              <a:buFontTx/>
              <a:buChar char="-"/>
            </a:pPr>
            <a:r>
              <a:rPr lang="en-US" dirty="0"/>
              <a:t>Unsuccessful: Red</a:t>
            </a:r>
          </a:p>
          <a:p>
            <a:pPr>
              <a:buFontTx/>
              <a:buChar char="-"/>
            </a:pPr>
            <a:r>
              <a:rPr lang="en-US" dirty="0"/>
              <a:t>Distance of proximity</a:t>
            </a:r>
          </a:p>
          <a:p>
            <a:pPr lvl="1">
              <a:buFontTx/>
              <a:buChar char="-"/>
            </a:pPr>
            <a:r>
              <a:rPr lang="en-US" dirty="0"/>
              <a:t>To coastline</a:t>
            </a:r>
          </a:p>
          <a:p>
            <a:pPr lvl="1">
              <a:buFontTx/>
              <a:buChar char="-"/>
            </a:pPr>
            <a:r>
              <a:rPr lang="en-US" dirty="0"/>
              <a:t>Railway</a:t>
            </a:r>
          </a:p>
          <a:p>
            <a:pPr lvl="1">
              <a:buFontTx/>
              <a:buChar char="-"/>
            </a:pPr>
            <a:r>
              <a:rPr lang="en-US" dirty="0"/>
              <a:t>Highway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Dropdown List with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showing Successful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Slider of Payload Mass Range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Chart (Payload Mass vs Booster Version )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Standardize the data</a:t>
            </a:r>
          </a:p>
          <a:p>
            <a:r>
              <a:rPr lang="en-US" dirty="0"/>
              <a:t>Split in train , test </a:t>
            </a:r>
            <a:r>
              <a:rPr lang="en-US" dirty="0" err="1"/>
              <a:t>dataframe</a:t>
            </a:r>
            <a:endParaRPr lang="en-US" dirty="0"/>
          </a:p>
          <a:p>
            <a:r>
              <a:rPr lang="en-US" dirty="0"/>
              <a:t>Using </a:t>
            </a:r>
            <a:r>
              <a:rPr lang="en-US" dirty="0" err="1"/>
              <a:t>GridSearchCV</a:t>
            </a:r>
            <a:r>
              <a:rPr lang="en-US" dirty="0"/>
              <a:t> </a:t>
            </a:r>
          </a:p>
          <a:p>
            <a:r>
              <a:rPr lang="en-US" dirty="0"/>
              <a:t>Apply in different algorithms: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Support Vector Machine</a:t>
            </a:r>
          </a:p>
          <a:p>
            <a:pPr lvl="1"/>
            <a:r>
              <a:rPr lang="en-US" dirty="0"/>
              <a:t>Decision Tree Classifier</a:t>
            </a:r>
          </a:p>
          <a:p>
            <a:pPr lvl="1"/>
            <a:r>
              <a:rPr lang="en-US" dirty="0"/>
              <a:t>KNN</a:t>
            </a:r>
          </a:p>
          <a:p>
            <a:r>
              <a:rPr lang="en-US" dirty="0"/>
              <a:t>Performance of models 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444486" cy="39686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success has improved over time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Some orbits have a high 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Some launch depends of the location and how near are at the coast.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r>
              <a:rPr lang="en-US" sz="1800" dirty="0"/>
              <a:t>Decision tree model is the best predictive model</a:t>
            </a:r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975862" y="5552395"/>
            <a:ext cx="8067298" cy="766955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Later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flights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had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</a:t>
            </a:r>
            <a:endParaRPr lang="es-PE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can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consider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that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new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have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higher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78666FF-6CAC-2C26-33D0-773B13A4D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862" y="1354423"/>
            <a:ext cx="8240275" cy="372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233051" y="5084771"/>
            <a:ext cx="8031480" cy="148682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Launches with a payload greater than 7000 Kg were successful.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consider the higher the payload mass then higher the success rate.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2D0A23B-8815-39EE-B7AA-D2CC24989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621" y="1433417"/>
            <a:ext cx="7916380" cy="330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181490" y="4904690"/>
            <a:ext cx="9303629" cy="132170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100%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ES- L1, GEO, HEO and SSO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0%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s-PE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</a:t>
            </a:r>
            <a:r>
              <a:rPr lang="es-PE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SO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22C8893-7441-96A1-5B7D-838B44A78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9967" y="1332216"/>
            <a:ext cx="3986673" cy="3572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581345" y="5361707"/>
            <a:ext cx="9029309" cy="106550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Leo orbit the relationship is highly apparent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increases with the number of flights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C065631-15BB-3DF0-40C0-C19AB7559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046" y="1542787"/>
            <a:ext cx="8287907" cy="377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5770300"/>
            <a:ext cx="10035149" cy="7676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en-US" sz="1600" b="0" i="0" dirty="0">
                <a:effectLst/>
                <a:latin typeface="system-ui"/>
              </a:rPr>
              <a:t>With heavy payloads the successful landing or positive landing rate are more for </a:t>
            </a:r>
            <a:r>
              <a:rPr lang="en-US" sz="1600" b="0" i="0" dirty="0" err="1">
                <a:effectLst/>
                <a:latin typeface="system-ui"/>
              </a:rPr>
              <a:t>Polar,LEO</a:t>
            </a:r>
            <a:r>
              <a:rPr lang="en-US" sz="1600" b="0" i="0" dirty="0">
                <a:effectLst/>
                <a:latin typeface="system-ui"/>
              </a:rPr>
              <a:t> and ISS.</a:t>
            </a:r>
          </a:p>
          <a:p>
            <a:pPr algn="l"/>
            <a:r>
              <a:rPr lang="en-US" sz="1600" dirty="0">
                <a:latin typeface="system-ui"/>
              </a:rPr>
              <a:t>F</a:t>
            </a:r>
            <a:r>
              <a:rPr lang="en-US" sz="1600" b="0" i="0" dirty="0">
                <a:effectLst/>
                <a:latin typeface="system-ui"/>
              </a:rPr>
              <a:t>or GTO, it's difficult to distinguish between successful and unsuccessful landings as both outcomes are present.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6ADA04F-6B4E-359F-0892-E2522B8D7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020" y="1561839"/>
            <a:ext cx="8125959" cy="37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2503365" y="5205461"/>
            <a:ext cx="8373990" cy="85636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b="0" i="0" dirty="0">
                <a:effectLst/>
                <a:latin typeface="system-ui"/>
              </a:rPr>
              <a:t>We can observe that the success rate since 2013 kept increasing till 2020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E0FC10-75E5-7BF9-4CE8-769F0FAF3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458" y="1582767"/>
            <a:ext cx="4664662" cy="321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94499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Distinct Launch Sites: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A9E8B0D-2C76-E81E-7819-7DB4B8356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7811" y="1886585"/>
            <a:ext cx="5534797" cy="336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86879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CCA: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2BFE763-2941-02CB-FD6D-1F0388B03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137" y="1471741"/>
            <a:ext cx="5408863" cy="455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carried by boosters from NASA: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89B37B8-5B74-A992-303B-39A7AB085B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0914" y="2932404"/>
            <a:ext cx="3801005" cy="246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average payload mass carried by booster version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8025D94-DDD1-0791-A3CA-AAF101516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8879" y="2846624"/>
            <a:ext cx="4467849" cy="2857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Susccesful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min function: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AAAABA9-777A-B3A5-252A-7BE228452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832" y="2734292"/>
            <a:ext cx="4753638" cy="25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367794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CB28661-A830-3F6D-8BEC-0D9D77334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3347" y="1725659"/>
            <a:ext cx="7010013" cy="4299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77151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81A121F-D007-CE06-61C1-11B7DB288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5536" y="2031478"/>
            <a:ext cx="5611008" cy="374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54480"/>
            <a:ext cx="9389057" cy="4221480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present research attempts to identify the important factors for a successful landing, to approach this, the following methodologies where used: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 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Explores and Analyze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 that performed better is the Decision tree model with 83% of accuracy for a successful landing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58657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names of the booster which have carried the maximum payload mass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9E657DC-1D01-15F2-8B85-FC8DA5ECD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418" y="1674357"/>
            <a:ext cx="4957082" cy="410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00950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93DBE62-3A9E-5C91-2EF7-D948AC8CA9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795"/>
          <a:stretch/>
        </p:blipFill>
        <p:spPr>
          <a:xfrm>
            <a:off x="3779520" y="2028277"/>
            <a:ext cx="8116433" cy="30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27432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of the count of landing outcomes (such as Failure (drone ship) or Success (ground pad)) between the date 2010-06-04 and 2017-03-20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6E0ACFF-64B4-425E-81F1-55756556D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0393" y="1453001"/>
            <a:ext cx="8087854" cy="509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140525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With Markets, we can indicate the location of launch sites(successful 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unsuccesful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C2B7D39-F67D-818A-E0D5-EE1B68C3F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8621" y="2703908"/>
            <a:ext cx="8278380" cy="384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Green markers for successful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Red markers for unsuccessful launches.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&lt;Launch Outcomes&gt;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CDDCA67-83AA-13DD-D68B-0BB651B4B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608" y="2918199"/>
            <a:ext cx="8164064" cy="373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draw lines of distance to coastline , railway, highway.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Proximity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F7EACFB-CF09-556F-2C8A-00E745CBB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6836" y="2757035"/>
            <a:ext cx="8078327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as percent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see the most successful launches and the most unsuccessful.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Launches Success by Site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7927739-96CD-9DC9-12F3-DF0A60EA2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963" y="3140627"/>
            <a:ext cx="7487695" cy="328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has a 76.9% of success rate.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Success(LC 29 A)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090C1EE-7E02-A74C-F965-5BBA783B5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546" y="2587334"/>
            <a:ext cx="8173591" cy="363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27859" y="1954858"/>
            <a:ext cx="10530113" cy="4107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SpaceX, a one of the leaders in the space industry want to make space travel affordable for everyone and for research missions. SpaceX search for save a money because these attempts of landing are expensive. To reduce it we can predict if the landing are successful or not.</a:t>
            </a:r>
          </a:p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Factors can be affecting the successful landing.</a:t>
            </a:r>
          </a:p>
          <a:p>
            <a:pPr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Best 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can see relationship by Payload and Success:</a:t>
            </a: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Mass and Success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889B849-EC19-01F0-0FC9-6267DD5B8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944" y="2891411"/>
            <a:ext cx="8049748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10141830" cy="2047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best model is Decision Tree model because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best_score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is a mean of parameters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B9F52ED-9653-A5EC-0AB9-215D8D71F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3011" y="3097542"/>
            <a:ext cx="3764589" cy="125756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9BFA4DE-80C8-EA1A-A0DC-9153228B9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519" y="4557740"/>
            <a:ext cx="7315001" cy="230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12 True Positive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3 True Negative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3 False positive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0 False Negative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Precision: 12/15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Recall = 12/12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69028F6-570A-385A-66B8-D0F421BC2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189" y="1718420"/>
            <a:ext cx="5153495" cy="381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878546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Models are similarly, but Decision Tree is better.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increases over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Orbits like ES L1, GEO, HEO have a 100%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When Payload Mass increases the success rate increases too.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 recommendable has a dataset with large records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also is recommendable try with another classification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of SpaceX Rest API (Web Scraping)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Filtering data, handling missing values and applying one hot encoding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Tests with 5 models and use tuning for search the best parameters.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9679622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 data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 X website</a:t>
            </a: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Decode Response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.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normalize </a:t>
            </a: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 information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related to the information</a:t>
            </a: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Dictionary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</a:t>
            </a:r>
            <a:r>
              <a:rPr lang="en-US" sz="2200" b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</a:t>
            </a:r>
            <a:r>
              <a:rPr lang="en-US" sz="2200" b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the Falcon 9 launches</a:t>
            </a: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Handling Missing Values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Export and save data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8343509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 data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Wikipidedia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Website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Beautiful Soup Library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 columns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some labels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</a:t>
            </a:r>
            <a:r>
              <a:rPr lang="en-US" sz="2200" b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diccionary</a:t>
            </a: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</a:t>
            </a:r>
            <a:r>
              <a:rPr lang="en-US" sz="2200" b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Save and export data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Perform EDA </a:t>
            </a:r>
          </a:p>
          <a:p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Calculations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# of launches, occurrence for orbit/ site/mission</a:t>
            </a:r>
          </a:p>
          <a:p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Creation of dependent variable</a:t>
            </a:r>
          </a:p>
          <a:p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 Outcome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landing was successful.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</TotalTime>
  <Words>1113</Words>
  <Application>Microsoft Office PowerPoint</Application>
  <PresentationFormat>Panorámica</PresentationFormat>
  <Paragraphs>224</Paragraphs>
  <Slides>45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45</vt:i4>
      </vt:variant>
    </vt:vector>
  </HeadingPairs>
  <TitlesOfParts>
    <vt:vector size="51" baseType="lpstr">
      <vt:lpstr>Abadi</vt:lpstr>
      <vt:lpstr>Arial</vt:lpstr>
      <vt:lpstr>Calibri</vt:lpstr>
      <vt:lpstr>IBM Plex Mono SemiBold</vt:lpstr>
      <vt:lpstr>system-ui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Walter Medina Apaico</cp:lastModifiedBy>
  <cp:revision>199</cp:revision>
  <dcterms:created xsi:type="dcterms:W3CDTF">2021-04-29T18:58:34Z</dcterms:created>
  <dcterms:modified xsi:type="dcterms:W3CDTF">2024-12-17T03:38:44Z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